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9"/>
  </p:notesMasterIdLst>
  <p:sldIdLst>
    <p:sldId id="333" r:id="rId2"/>
    <p:sldId id="331" r:id="rId3"/>
    <p:sldId id="358" r:id="rId4"/>
    <p:sldId id="335" r:id="rId5"/>
    <p:sldId id="336" r:id="rId6"/>
    <p:sldId id="337" r:id="rId7"/>
    <p:sldId id="338" r:id="rId8"/>
    <p:sldId id="349" r:id="rId9"/>
    <p:sldId id="339" r:id="rId10"/>
    <p:sldId id="340" r:id="rId11"/>
    <p:sldId id="341" r:id="rId12"/>
    <p:sldId id="342" r:id="rId13"/>
    <p:sldId id="343" r:id="rId14"/>
    <p:sldId id="344" r:id="rId15"/>
    <p:sldId id="345" r:id="rId16"/>
    <p:sldId id="346" r:id="rId17"/>
    <p:sldId id="352" r:id="rId18"/>
    <p:sldId id="351" r:id="rId19"/>
    <p:sldId id="363" r:id="rId20"/>
    <p:sldId id="369" r:id="rId21"/>
    <p:sldId id="364" r:id="rId22"/>
    <p:sldId id="353" r:id="rId23"/>
    <p:sldId id="354" r:id="rId24"/>
    <p:sldId id="355" r:id="rId25"/>
    <p:sldId id="360" r:id="rId26"/>
    <p:sldId id="330" r:id="rId27"/>
    <p:sldId id="370" r:id="rId28"/>
    <p:sldId id="366" r:id="rId29"/>
    <p:sldId id="359" r:id="rId30"/>
    <p:sldId id="361" r:id="rId31"/>
    <p:sldId id="367" r:id="rId32"/>
    <p:sldId id="373" r:id="rId33"/>
    <p:sldId id="371" r:id="rId34"/>
    <p:sldId id="374" r:id="rId35"/>
    <p:sldId id="375" r:id="rId36"/>
    <p:sldId id="372" r:id="rId37"/>
    <p:sldId id="357" r:id="rId38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93A2"/>
    <a:srgbClr val="009900"/>
    <a:srgbClr val="000000"/>
    <a:srgbClr val="A70F03"/>
    <a:srgbClr val="0E02A8"/>
    <a:srgbClr val="E42A1C"/>
    <a:srgbClr val="CC0000"/>
    <a:srgbClr val="37BF3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9" autoAdjust="0"/>
    <p:restoredTop sz="94670" autoAdjust="0"/>
  </p:normalViewPr>
  <p:slideViewPr>
    <p:cSldViewPr>
      <p:cViewPr>
        <p:scale>
          <a:sx n="75" d="100"/>
          <a:sy n="75" d="100"/>
        </p:scale>
        <p:origin x="-102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" pitchFamily="18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" pitchFamily="18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" pitchFamily="18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" pitchFamily="18" charset="0"/>
                <a:cs typeface="+mn-cs"/>
              </a:defRPr>
            </a:lvl1pPr>
          </a:lstStyle>
          <a:p>
            <a:pPr>
              <a:defRPr/>
            </a:pPr>
            <a:fld id="{3C54F6FE-640B-4C9D-A158-F0BB4014B8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430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GB" smtClean="0">
                <a:latin typeface="Times"/>
              </a:rPr>
              <a:t>Eg Interest rate trends, number of reposessions by area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4915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GB" smtClean="0">
                <a:latin typeface="Times"/>
              </a:rPr>
              <a:t>Eg Interest rate trends, number of reposessions by area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334FC6-034E-46EF-8A25-3927D2770F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38B91F-17AF-4D7C-A1EF-37311D30AF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196962-B985-4633-A8B4-ADF0B3468A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286000"/>
            <a:ext cx="38100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86000"/>
            <a:ext cx="38100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B965E2-E58F-4BA3-9C3F-F48BD7C86E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4FAAF6-DEAE-46DE-904D-5E5F468B87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F47E52-9A20-4C99-9FE6-8264E6185F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6DCA40-08FC-41F3-AF29-7C98F5ABF8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48CDEF-4C34-44D3-BD5D-90D7B17A3B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3FFF67-DF87-40C6-AF8B-427E341C4A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9A4A1C-6A99-4BEE-A3A1-421C907378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1295400"/>
            <a:ext cx="1943100" cy="4876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295400"/>
            <a:ext cx="5676900" cy="4876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602D33-4C63-4AEE-B133-E8AD5E013C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85800" y="1295400"/>
            <a:ext cx="7772400" cy="4876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E56580-BC4A-4F56-9740-B5CB631C13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295400"/>
            <a:ext cx="7772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286000"/>
            <a:ext cx="77724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latin typeface="Times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latin typeface="Times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latin typeface="Times" pitchFamily="18" charset="0"/>
                <a:cs typeface="+mn-cs"/>
              </a:defRPr>
            </a:lvl1pPr>
          </a:lstStyle>
          <a:p>
            <a:pPr>
              <a:defRPr/>
            </a:pPr>
            <a:fld id="{B8A45F86-2F6A-4592-B489-780AACC421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23363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isra.gov.uk/HousePriceIndex/hpi.html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268413"/>
            <a:ext cx="8134350" cy="4968875"/>
          </a:xfrm>
        </p:spPr>
        <p:txBody>
          <a:bodyPr/>
          <a:lstStyle/>
          <a:p>
            <a:pPr algn="ctr"/>
            <a:r>
              <a:rPr lang="en-GB" sz="3200" dirty="0" smtClean="0"/>
              <a:t>Northern Ireland Residential Property</a:t>
            </a:r>
            <a:br>
              <a:rPr lang="en-GB" sz="3200" dirty="0" smtClean="0"/>
            </a:br>
            <a:r>
              <a:rPr lang="en-GB" sz="3200" dirty="0" smtClean="0"/>
              <a:t>Price Index (NI RPPI) </a:t>
            </a:r>
            <a:br>
              <a:rPr lang="en-GB" sz="3200" dirty="0" smtClean="0"/>
            </a:br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 smtClean="0"/>
              <a:t>Mr Alan Bronte</a:t>
            </a:r>
            <a:br>
              <a:rPr lang="en-GB" sz="3200" dirty="0" smtClean="0"/>
            </a:br>
            <a:r>
              <a:rPr lang="en-GB" sz="3200" dirty="0" smtClean="0"/>
              <a:t>Dr David Marshall (NISRA)</a:t>
            </a:r>
            <a:br>
              <a:rPr lang="en-GB" sz="3200" dirty="0" smtClean="0"/>
            </a:br>
            <a:r>
              <a:rPr lang="en-GB" sz="3200" dirty="0" smtClean="0"/>
              <a:t>Ms Ciara Cunningham</a:t>
            </a:r>
            <a:r>
              <a:rPr lang="en-GB" dirty="0" smtClean="0"/>
              <a:t> 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sz="3200" dirty="0" smtClean="0"/>
              <a:t>23 May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4"/>
          <p:cNvSpPr>
            <a:spLocks noGrp="1" noChangeArrowheads="1"/>
          </p:cNvSpPr>
          <p:nvPr>
            <p:ph type="title"/>
          </p:nvPr>
        </p:nvSpPr>
        <p:spPr>
          <a:xfrm>
            <a:off x="684213" y="1125538"/>
            <a:ext cx="7772400" cy="693737"/>
          </a:xfrm>
        </p:spPr>
        <p:txBody>
          <a:bodyPr/>
          <a:lstStyle/>
          <a:p>
            <a:r>
              <a:rPr lang="en-GB" sz="3200" smtClean="0"/>
              <a:t>Outline</a:t>
            </a:r>
            <a:endParaRPr lang="en-GB" smtClean="0"/>
          </a:p>
        </p:txBody>
      </p:sp>
      <p:sp>
        <p:nvSpPr>
          <p:cNvPr id="16386" name="Text Box 5"/>
          <p:cNvSpPr txBox="1">
            <a:spLocks noChangeArrowheads="1"/>
          </p:cNvSpPr>
          <p:nvPr/>
        </p:nvSpPr>
        <p:spPr bwMode="auto">
          <a:xfrm>
            <a:off x="755650" y="1557338"/>
            <a:ext cx="7705725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95300" indent="-495300" eaLnBrk="0" hangingPunct="0">
              <a:spcBef>
                <a:spcPct val="50000"/>
              </a:spcBef>
            </a:pPr>
            <a:endParaRPr lang="en-GB" dirty="0"/>
          </a:p>
          <a:p>
            <a:pPr marL="495300" indent="-495300" eaLnBrk="0" hangingPunct="0">
              <a:spcBef>
                <a:spcPct val="50000"/>
              </a:spcBef>
              <a:buFontTx/>
              <a:buAutoNum type="alphaLcParenR"/>
            </a:pPr>
            <a:r>
              <a:rPr lang="en-GB" dirty="0"/>
              <a:t>Why LPS/ NISRA have created a NI RPPI</a:t>
            </a:r>
          </a:p>
          <a:p>
            <a:pPr marL="495300" indent="-495300" eaLnBrk="0" hangingPunct="0">
              <a:spcBef>
                <a:spcPct val="50000"/>
              </a:spcBef>
              <a:buFontTx/>
              <a:buAutoNum type="alphaLcParenR"/>
            </a:pPr>
            <a:endParaRPr lang="en-GB" dirty="0"/>
          </a:p>
          <a:p>
            <a:pPr marL="495300" indent="-495300" eaLnBrk="0" hangingPunct="0">
              <a:spcBef>
                <a:spcPct val="50000"/>
              </a:spcBef>
              <a:buFontTx/>
              <a:buAutoNum type="alphaLcParenR"/>
            </a:pPr>
            <a:r>
              <a:rPr lang="en-GB" dirty="0"/>
              <a:t>Data behind NI RPPI </a:t>
            </a:r>
          </a:p>
          <a:p>
            <a:pPr marL="495300" indent="-495300" eaLnBrk="0" hangingPunct="0">
              <a:spcBef>
                <a:spcPct val="50000"/>
              </a:spcBef>
              <a:buFontTx/>
              <a:buAutoNum type="alphaLcParenR"/>
            </a:pPr>
            <a:endParaRPr lang="en-GB" dirty="0"/>
          </a:p>
          <a:p>
            <a:pPr marL="495300" indent="-495300" eaLnBrk="0" hangingPunct="0">
              <a:spcBef>
                <a:spcPct val="50000"/>
              </a:spcBef>
              <a:buFontTx/>
              <a:buAutoNum type="alphaLcParenR"/>
            </a:pPr>
            <a:r>
              <a:rPr lang="en-GB" dirty="0"/>
              <a:t>Methods</a:t>
            </a:r>
          </a:p>
          <a:p>
            <a:pPr marL="495300" indent="-495300" eaLnBrk="0" hangingPunct="0">
              <a:spcBef>
                <a:spcPct val="50000"/>
              </a:spcBef>
              <a:buFontTx/>
              <a:buAutoNum type="alphaLcParenR"/>
            </a:pPr>
            <a:endParaRPr lang="en-GB" dirty="0"/>
          </a:p>
          <a:p>
            <a:pPr marL="495300" indent="-495300" eaLnBrk="0" hangingPunct="0">
              <a:spcBef>
                <a:spcPct val="50000"/>
              </a:spcBef>
              <a:buFontTx/>
              <a:buAutoNum type="alphaLcParenR"/>
            </a:pPr>
            <a:r>
              <a:rPr lang="en-GB" dirty="0"/>
              <a:t>Results for Quarter 1 2012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1125538"/>
            <a:ext cx="7772400" cy="693737"/>
          </a:xfrm>
        </p:spPr>
        <p:txBody>
          <a:bodyPr/>
          <a:lstStyle/>
          <a:p>
            <a:r>
              <a:rPr lang="en-GB" smtClean="0"/>
              <a:t>(a) Why have we created a NI RPPI</a:t>
            </a:r>
          </a:p>
        </p:txBody>
      </p:sp>
      <p:sp>
        <p:nvSpPr>
          <p:cNvPr id="17410" name="Text Box 5"/>
          <p:cNvSpPr txBox="1">
            <a:spLocks noChangeArrowheads="1"/>
          </p:cNvSpPr>
          <p:nvPr/>
        </p:nvSpPr>
        <p:spPr bwMode="auto">
          <a:xfrm>
            <a:off x="755650" y="1963738"/>
            <a:ext cx="7705725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95300" indent="-495300" eaLnBrk="0" hangingPunct="0">
              <a:spcBef>
                <a:spcPct val="50000"/>
              </a:spcBef>
            </a:pPr>
            <a:r>
              <a:rPr lang="en-GB"/>
              <a:t>Rates based on discrete Capital Values</a:t>
            </a:r>
          </a:p>
          <a:p>
            <a:pPr marL="495300" indent="-495300" eaLnBrk="0" hangingPunct="0">
              <a:spcBef>
                <a:spcPct val="50000"/>
              </a:spcBef>
            </a:pPr>
            <a:endParaRPr lang="en-GB"/>
          </a:p>
          <a:p>
            <a:pPr marL="495300" indent="-495300" eaLnBrk="0" hangingPunct="0">
              <a:spcBef>
                <a:spcPct val="50000"/>
              </a:spcBef>
            </a:pPr>
            <a:r>
              <a:rPr lang="en-GB"/>
              <a:t>Capital Values based on detailed statistical modelling</a:t>
            </a:r>
          </a:p>
          <a:p>
            <a:pPr marL="495300" indent="-495300" eaLnBrk="0" hangingPunct="0">
              <a:spcBef>
                <a:spcPct val="50000"/>
              </a:spcBef>
            </a:pPr>
            <a:endParaRPr lang="en-GB"/>
          </a:p>
          <a:p>
            <a:pPr marL="495300" indent="-495300" eaLnBrk="0" hangingPunct="0">
              <a:spcBef>
                <a:spcPct val="50000"/>
              </a:spcBef>
            </a:pPr>
            <a:r>
              <a:rPr lang="en-GB"/>
              <a:t>NI RPPI will inform any future revaluation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1125538"/>
            <a:ext cx="7772400" cy="693737"/>
          </a:xfrm>
        </p:spPr>
        <p:txBody>
          <a:bodyPr/>
          <a:lstStyle/>
          <a:p>
            <a:r>
              <a:rPr lang="en-GB" smtClean="0"/>
              <a:t>(a) Why have we created a NI RPPI</a:t>
            </a:r>
          </a:p>
        </p:txBody>
      </p:sp>
      <p:sp>
        <p:nvSpPr>
          <p:cNvPr id="18434" name="Text Box 5"/>
          <p:cNvSpPr txBox="1">
            <a:spLocks noChangeArrowheads="1"/>
          </p:cNvSpPr>
          <p:nvPr/>
        </p:nvSpPr>
        <p:spPr bwMode="auto">
          <a:xfrm>
            <a:off x="755650" y="1963738"/>
            <a:ext cx="7705725" cy="292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95300" indent="-495300" eaLnBrk="0" hangingPunct="0">
              <a:spcBef>
                <a:spcPct val="50000"/>
              </a:spcBef>
            </a:pPr>
            <a:r>
              <a:rPr lang="en-GB"/>
              <a:t>Other indices based on sample of sales data </a:t>
            </a:r>
          </a:p>
          <a:p>
            <a:pPr marL="495300" indent="-495300" eaLnBrk="0" hangingPunct="0">
              <a:spcBef>
                <a:spcPct val="50000"/>
              </a:spcBef>
            </a:pPr>
            <a:r>
              <a:rPr lang="en-GB" sz="1800"/>
              <a:t>	(e.g. estate agents, mortgages)</a:t>
            </a:r>
          </a:p>
          <a:p>
            <a:pPr marL="495300" indent="-495300" eaLnBrk="0" hangingPunct="0">
              <a:spcBef>
                <a:spcPct val="50000"/>
              </a:spcBef>
            </a:pPr>
            <a:endParaRPr lang="en-GB" sz="1800"/>
          </a:p>
          <a:p>
            <a:pPr marL="495300" indent="-495300" eaLnBrk="0" hangingPunct="0">
              <a:spcBef>
                <a:spcPct val="50000"/>
              </a:spcBef>
            </a:pPr>
            <a:r>
              <a:rPr lang="en-GB"/>
              <a:t>Access to full sales dataset</a:t>
            </a:r>
          </a:p>
          <a:p>
            <a:pPr marL="495300" indent="-495300" eaLnBrk="0" hangingPunct="0">
              <a:spcBef>
                <a:spcPct val="50000"/>
              </a:spcBef>
            </a:pPr>
            <a:endParaRPr lang="en-GB"/>
          </a:p>
          <a:p>
            <a:pPr marL="495300" indent="-495300" eaLnBrk="0" hangingPunct="0">
              <a:spcBef>
                <a:spcPct val="50000"/>
              </a:spcBef>
            </a:pPr>
            <a:r>
              <a:rPr lang="en-GB"/>
              <a:t>UK National Statistician Review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908050"/>
            <a:ext cx="7772400" cy="693738"/>
          </a:xfrm>
        </p:spPr>
        <p:txBody>
          <a:bodyPr/>
          <a:lstStyle/>
          <a:p>
            <a:r>
              <a:rPr lang="en-GB" sz="3200" smtClean="0"/>
              <a:t>(b) Data behind NI RPPI</a:t>
            </a:r>
          </a:p>
        </p:txBody>
      </p:sp>
      <p:sp>
        <p:nvSpPr>
          <p:cNvPr id="19458" name="Text Box 5"/>
          <p:cNvSpPr txBox="1">
            <a:spLocks noChangeArrowheads="1"/>
          </p:cNvSpPr>
          <p:nvPr/>
        </p:nvSpPr>
        <p:spPr bwMode="auto">
          <a:xfrm>
            <a:off x="755650" y="1773238"/>
            <a:ext cx="7705725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95300" indent="-495300" eaLnBrk="0" hangingPunct="0">
              <a:spcBef>
                <a:spcPct val="50000"/>
              </a:spcBef>
            </a:pPr>
            <a:r>
              <a:rPr lang="en-GB" dirty="0"/>
              <a:t>HMRC – Stamp Duty - by law sales reported</a:t>
            </a:r>
          </a:p>
          <a:p>
            <a:pPr marL="495300" indent="-495300" eaLnBrk="0" hangingPunct="0">
              <a:spcBef>
                <a:spcPct val="50000"/>
              </a:spcBef>
            </a:pPr>
            <a:endParaRPr lang="en-GB" dirty="0"/>
          </a:p>
          <a:p>
            <a:pPr marL="495300" indent="-495300" eaLnBrk="0" hangingPunct="0">
              <a:spcBef>
                <a:spcPct val="50000"/>
              </a:spcBef>
            </a:pPr>
            <a:r>
              <a:rPr lang="en-GB" dirty="0"/>
              <a:t>Transaction based (end of sales process)</a:t>
            </a:r>
          </a:p>
          <a:p>
            <a:pPr marL="495300" indent="-495300" eaLnBrk="0" hangingPunct="0">
              <a:spcBef>
                <a:spcPct val="50000"/>
              </a:spcBef>
            </a:pPr>
            <a:endParaRPr lang="en-GB" dirty="0"/>
          </a:p>
          <a:p>
            <a:pPr marL="495300" indent="-495300" eaLnBrk="0" hangingPunct="0">
              <a:spcBef>
                <a:spcPct val="50000"/>
              </a:spcBef>
            </a:pPr>
            <a:r>
              <a:rPr lang="en-GB" dirty="0"/>
              <a:t>January 2005 to date </a:t>
            </a:r>
            <a:r>
              <a:rPr lang="en-GB" dirty="0" smtClean="0"/>
              <a:t>(</a:t>
            </a:r>
            <a:r>
              <a:rPr lang="en-GB" b="1" dirty="0" smtClean="0">
                <a:solidFill>
                  <a:srgbClr val="E42A1C"/>
                </a:solidFill>
              </a:rPr>
              <a:t>150,000</a:t>
            </a:r>
            <a:r>
              <a:rPr lang="en-GB" b="1" dirty="0" smtClean="0"/>
              <a:t> </a:t>
            </a:r>
            <a:r>
              <a:rPr lang="en-GB" dirty="0"/>
              <a:t>NI data points)</a:t>
            </a:r>
          </a:p>
          <a:p>
            <a:pPr marL="495300" indent="-495300" eaLnBrk="0" hangingPunct="0">
              <a:spcBef>
                <a:spcPct val="50000"/>
              </a:spcBef>
            </a:pPr>
            <a:endParaRPr lang="en-GB" dirty="0"/>
          </a:p>
          <a:p>
            <a:pPr marL="495300" indent="-495300"/>
            <a:r>
              <a:rPr lang="en-GB" dirty="0"/>
              <a:t>Comprehensive “cleaned” dataset</a:t>
            </a:r>
          </a:p>
          <a:p>
            <a:pPr marL="2057400" lvl="4" indent="-228600"/>
            <a:r>
              <a:rPr lang="en-GB" sz="1800" dirty="0"/>
              <a:t>	</a:t>
            </a:r>
            <a:r>
              <a:rPr lang="en-GB" sz="1800" b="1" dirty="0"/>
              <a:t>Ruled Out</a:t>
            </a:r>
            <a:r>
              <a:rPr lang="en-GB" sz="1800" dirty="0"/>
              <a:t> 	land sales, NIHE sales, outliers etc….</a:t>
            </a:r>
          </a:p>
          <a:p>
            <a:pPr marL="2057400" lvl="4" indent="-228600"/>
            <a:r>
              <a:rPr lang="en-GB" sz="1800" dirty="0"/>
              <a:t>	</a:t>
            </a:r>
            <a:r>
              <a:rPr lang="en-GB" sz="1800" b="1" dirty="0"/>
              <a:t>Kept In</a:t>
            </a:r>
            <a:r>
              <a:rPr lang="en-GB" sz="1800" dirty="0"/>
              <a:t> 	auctions, cash sales, estate agents</a:t>
            </a:r>
          </a:p>
          <a:p>
            <a:pPr marL="2057400" lvl="4" indent="-228600"/>
            <a:endParaRPr lang="en-GB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908050"/>
            <a:ext cx="7772400" cy="693738"/>
          </a:xfrm>
        </p:spPr>
        <p:txBody>
          <a:bodyPr/>
          <a:lstStyle/>
          <a:p>
            <a:r>
              <a:rPr lang="en-GB" sz="3200" smtClean="0"/>
              <a:t>(b) Data behind NI RPPI</a:t>
            </a:r>
          </a:p>
        </p:txBody>
      </p:sp>
      <p:sp>
        <p:nvSpPr>
          <p:cNvPr id="20482" name="Text Box 5"/>
          <p:cNvSpPr txBox="1">
            <a:spLocks noChangeArrowheads="1"/>
          </p:cNvSpPr>
          <p:nvPr/>
        </p:nvSpPr>
        <p:spPr bwMode="auto">
          <a:xfrm>
            <a:off x="611188" y="1963738"/>
            <a:ext cx="8137525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95300" indent="-495300"/>
            <a:r>
              <a:rPr lang="en-GB"/>
              <a:t>135,000 verified property sales </a:t>
            </a:r>
          </a:p>
          <a:p>
            <a:pPr marL="495300" indent="-495300"/>
            <a:r>
              <a:rPr lang="en-GB"/>
              <a:t>	</a:t>
            </a:r>
            <a:r>
              <a:rPr lang="en-GB" sz="1800"/>
              <a:t>linked to valuation list – type, size, neighbourhood etc…</a:t>
            </a:r>
          </a:p>
          <a:p>
            <a:pPr marL="495300" indent="-495300" eaLnBrk="0" hangingPunct="0">
              <a:spcBef>
                <a:spcPct val="50000"/>
              </a:spcBef>
            </a:pPr>
            <a:endParaRPr lang="en-GB" sz="1800"/>
          </a:p>
          <a:p>
            <a:pPr marL="495300" indent="-495300"/>
            <a:r>
              <a:rPr lang="en-GB"/>
              <a:t>Greater flexibility – detailed results </a:t>
            </a:r>
          </a:p>
          <a:p>
            <a:pPr marL="495300" indent="-495300"/>
            <a:endParaRPr lang="en-GB"/>
          </a:p>
          <a:p>
            <a:pPr marL="495300" indent="-495300"/>
            <a:endParaRPr lang="en-GB"/>
          </a:p>
          <a:p>
            <a:pPr marL="495300" indent="-495300"/>
            <a:r>
              <a:rPr lang="en-GB"/>
              <a:t>Distribution by price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Text Box 20"/>
          <p:cNvSpPr txBox="1">
            <a:spLocks noChangeArrowheads="1"/>
          </p:cNvSpPr>
          <p:nvPr/>
        </p:nvSpPr>
        <p:spPr bwMode="auto">
          <a:xfrm>
            <a:off x="7019925" y="1628775"/>
            <a:ext cx="1368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135,000 sales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908050"/>
            <a:ext cx="7772400" cy="693738"/>
          </a:xfrm>
        </p:spPr>
        <p:txBody>
          <a:bodyPr/>
          <a:lstStyle/>
          <a:p>
            <a:r>
              <a:rPr lang="en-GB" sz="3200" smtClean="0"/>
              <a:t>(c) Methodology NI RPPI</a:t>
            </a:r>
          </a:p>
        </p:txBody>
      </p:sp>
      <p:sp>
        <p:nvSpPr>
          <p:cNvPr id="22530" name="Text Box 5"/>
          <p:cNvSpPr txBox="1">
            <a:spLocks noChangeArrowheads="1"/>
          </p:cNvSpPr>
          <p:nvPr/>
        </p:nvSpPr>
        <p:spPr bwMode="auto">
          <a:xfrm>
            <a:off x="755650" y="1963738"/>
            <a:ext cx="7705725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95300" indent="-495300" eaLnBrk="0" hangingPunct="0">
              <a:spcBef>
                <a:spcPct val="50000"/>
              </a:spcBef>
            </a:pPr>
            <a:r>
              <a:rPr lang="en-GB"/>
              <a:t>Measure change in price over time </a:t>
            </a:r>
          </a:p>
          <a:p>
            <a:pPr marL="495300" indent="-495300" eaLnBrk="0" hangingPunct="0">
              <a:spcBef>
                <a:spcPct val="50000"/>
              </a:spcBef>
            </a:pPr>
            <a:endParaRPr lang="en-GB"/>
          </a:p>
          <a:p>
            <a:pPr marL="495300" indent="-495300" eaLnBrk="0" hangingPunct="0">
              <a:spcBef>
                <a:spcPct val="50000"/>
              </a:spcBef>
            </a:pPr>
            <a:r>
              <a:rPr lang="en-GB"/>
              <a:t>Quarterly Index</a:t>
            </a:r>
          </a:p>
          <a:p>
            <a:pPr marL="495300" indent="-495300" eaLnBrk="0" hangingPunct="0">
              <a:spcBef>
                <a:spcPct val="50000"/>
              </a:spcBef>
            </a:pPr>
            <a:endParaRPr lang="en-GB"/>
          </a:p>
          <a:p>
            <a:pPr marL="495300" indent="-495300" eaLnBrk="0" hangingPunct="0">
              <a:spcBef>
                <a:spcPct val="50000"/>
              </a:spcBef>
            </a:pPr>
            <a:r>
              <a:rPr lang="en-GB"/>
              <a:t>Challenges</a:t>
            </a:r>
          </a:p>
          <a:p>
            <a:pPr marL="495300" indent="-495300" eaLnBrk="0" hangingPunct="0">
              <a:spcBef>
                <a:spcPct val="50000"/>
              </a:spcBef>
            </a:pPr>
            <a:r>
              <a:rPr lang="en-GB"/>
              <a:t>		properties sold infrequently </a:t>
            </a:r>
          </a:p>
          <a:p>
            <a:pPr marL="495300" indent="-495300" eaLnBrk="0" hangingPunct="0">
              <a:spcBef>
                <a:spcPct val="50000"/>
              </a:spcBef>
            </a:pPr>
            <a:r>
              <a:rPr lang="en-GB"/>
              <a:t>		different properties sell over time (example)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Text Box 3"/>
          <p:cNvSpPr txBox="1">
            <a:spLocks noChangeArrowheads="1"/>
          </p:cNvSpPr>
          <p:nvPr/>
        </p:nvSpPr>
        <p:spPr bwMode="auto">
          <a:xfrm>
            <a:off x="5559425" y="1358900"/>
            <a:ext cx="86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b="1">
                <a:solidFill>
                  <a:srgbClr val="CC0000"/>
                </a:solidFill>
              </a:rPr>
              <a:t>2005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Text Box 3"/>
          <p:cNvSpPr txBox="1">
            <a:spLocks noChangeArrowheads="1"/>
          </p:cNvSpPr>
          <p:nvPr/>
        </p:nvSpPr>
        <p:spPr bwMode="auto">
          <a:xfrm>
            <a:off x="5559425" y="1358900"/>
            <a:ext cx="2722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b="1">
                <a:solidFill>
                  <a:srgbClr val="CC0000"/>
                </a:solidFill>
              </a:rPr>
              <a:t>2007 – High Point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Text Box 3"/>
          <p:cNvSpPr txBox="1">
            <a:spLocks noChangeArrowheads="1"/>
          </p:cNvSpPr>
          <p:nvPr/>
        </p:nvSpPr>
        <p:spPr bwMode="auto">
          <a:xfrm>
            <a:off x="5559425" y="1358900"/>
            <a:ext cx="1946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b="1">
                <a:solidFill>
                  <a:srgbClr val="CC0000"/>
                </a:solidFill>
              </a:rPr>
              <a:t>2012 to date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908050"/>
            <a:ext cx="7772400" cy="693738"/>
          </a:xfrm>
        </p:spPr>
        <p:txBody>
          <a:bodyPr/>
          <a:lstStyle/>
          <a:p>
            <a:r>
              <a:rPr lang="en-GB" sz="3200" smtClean="0"/>
              <a:t>(c) Methodology NI RPPI</a:t>
            </a:r>
          </a:p>
        </p:txBody>
      </p:sp>
      <p:sp>
        <p:nvSpPr>
          <p:cNvPr id="31746" name="Text Box 5"/>
          <p:cNvSpPr txBox="1">
            <a:spLocks noChangeArrowheads="1"/>
          </p:cNvSpPr>
          <p:nvPr/>
        </p:nvSpPr>
        <p:spPr bwMode="auto">
          <a:xfrm>
            <a:off x="684213" y="1773238"/>
            <a:ext cx="7705725" cy="471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95300" indent="-495300" eaLnBrk="0" hangingPunct="0">
              <a:spcBef>
                <a:spcPct val="50000"/>
              </a:spcBef>
            </a:pPr>
            <a:r>
              <a:rPr lang="en-GB"/>
              <a:t>Link HMRC prices to </a:t>
            </a:r>
            <a:r>
              <a:rPr lang="en-GB" b="1"/>
              <a:t>key </a:t>
            </a:r>
            <a:r>
              <a:rPr lang="en-GB"/>
              <a:t>characteristics</a:t>
            </a:r>
          </a:p>
          <a:p>
            <a:pPr marL="742950" lvl="1" indent="-285750" eaLnBrk="0" hangingPunct="0">
              <a:spcBef>
                <a:spcPct val="50000"/>
              </a:spcBef>
            </a:pPr>
            <a:r>
              <a:rPr lang="en-GB" sz="1800"/>
              <a:t>Size of property (square metres)</a:t>
            </a:r>
          </a:p>
          <a:p>
            <a:pPr marL="742950" lvl="1" indent="-285750" eaLnBrk="0" hangingPunct="0">
              <a:spcBef>
                <a:spcPct val="50000"/>
              </a:spcBef>
            </a:pPr>
            <a:r>
              <a:rPr lang="en-GB" sz="1800"/>
              <a:t>Type of property (detached, semi, terrace, apartment)</a:t>
            </a:r>
          </a:p>
          <a:p>
            <a:pPr marL="742950" lvl="1" indent="-285750" eaLnBrk="0" hangingPunct="0">
              <a:spcBef>
                <a:spcPct val="50000"/>
              </a:spcBef>
            </a:pPr>
            <a:r>
              <a:rPr lang="en-GB" sz="1800"/>
              <a:t>Neighbourhood of property</a:t>
            </a:r>
          </a:p>
          <a:p>
            <a:pPr marL="742950" lvl="1" indent="-285750" eaLnBrk="0" hangingPunct="0">
              <a:spcBef>
                <a:spcPct val="50000"/>
              </a:spcBef>
            </a:pPr>
            <a:r>
              <a:rPr lang="en-GB" sz="1800"/>
              <a:t>Public / Private</a:t>
            </a:r>
          </a:p>
          <a:p>
            <a:pPr marL="742950" lvl="1" indent="-285750" eaLnBrk="0" hangingPunct="0">
              <a:spcBef>
                <a:spcPct val="50000"/>
              </a:spcBef>
            </a:pPr>
            <a:endParaRPr lang="en-GB" sz="1800"/>
          </a:p>
          <a:p>
            <a:pPr marL="495300" indent="-495300" eaLnBrk="0" hangingPunct="0">
              <a:spcBef>
                <a:spcPct val="50000"/>
              </a:spcBef>
            </a:pPr>
            <a:r>
              <a:rPr lang="en-GB"/>
              <a:t>Assess the impact of </a:t>
            </a:r>
            <a:r>
              <a:rPr lang="en-GB" b="1"/>
              <a:t>key</a:t>
            </a:r>
            <a:r>
              <a:rPr lang="en-GB"/>
              <a:t> characteristics on price</a:t>
            </a:r>
          </a:p>
          <a:p>
            <a:pPr marL="495300" indent="-495300" eaLnBrk="0" hangingPunct="0">
              <a:spcBef>
                <a:spcPct val="50000"/>
              </a:spcBef>
            </a:pPr>
            <a:endParaRPr lang="en-GB"/>
          </a:p>
          <a:p>
            <a:pPr marL="495300" indent="-495300" eaLnBrk="0" hangingPunct="0">
              <a:spcBef>
                <a:spcPct val="50000"/>
              </a:spcBef>
            </a:pPr>
            <a:r>
              <a:rPr lang="en-GB"/>
              <a:t>Apply this to a “standard property” </a:t>
            </a:r>
            <a:endParaRPr lang="en-GB" sz="1600"/>
          </a:p>
          <a:p>
            <a:pPr marL="495300" indent="-495300" eaLnBrk="0" hangingPunct="0">
              <a:spcBef>
                <a:spcPct val="50000"/>
              </a:spcBef>
            </a:pPr>
            <a:r>
              <a:rPr lang="en-GB"/>
              <a:t>	</a:t>
            </a:r>
            <a:r>
              <a:rPr lang="en-GB" sz="1800"/>
              <a:t>(e.g. 4% of terrace in Belfast, 0.5% of detached North Down)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908050"/>
            <a:ext cx="7772400" cy="693738"/>
          </a:xfrm>
        </p:spPr>
        <p:txBody>
          <a:bodyPr/>
          <a:lstStyle/>
          <a:p>
            <a:r>
              <a:rPr lang="en-GB" sz="3200" smtClean="0"/>
              <a:t>(c) Methodology NI RPPI</a:t>
            </a:r>
          </a:p>
        </p:txBody>
      </p:sp>
      <p:sp>
        <p:nvSpPr>
          <p:cNvPr id="32770" name="Text Box 5"/>
          <p:cNvSpPr txBox="1">
            <a:spLocks noChangeArrowheads="1"/>
          </p:cNvSpPr>
          <p:nvPr/>
        </p:nvSpPr>
        <p:spPr bwMode="auto">
          <a:xfrm>
            <a:off x="755650" y="1963738"/>
            <a:ext cx="7705725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95300" indent="-495300" eaLnBrk="0" hangingPunct="0">
              <a:spcBef>
                <a:spcPct val="50000"/>
              </a:spcBef>
            </a:pPr>
            <a:r>
              <a:rPr lang="en-GB"/>
              <a:t>This creates a “standardised price” </a:t>
            </a:r>
          </a:p>
          <a:p>
            <a:pPr marL="495300" indent="-495300" eaLnBrk="0" hangingPunct="0">
              <a:spcBef>
                <a:spcPct val="50000"/>
              </a:spcBef>
            </a:pPr>
            <a:endParaRPr lang="en-GB"/>
          </a:p>
          <a:p>
            <a:pPr marL="495300" indent="-495300" eaLnBrk="0" hangingPunct="0">
              <a:spcBef>
                <a:spcPct val="50000"/>
              </a:spcBef>
            </a:pPr>
            <a:r>
              <a:rPr lang="en-GB"/>
              <a:t>Convert to an RPPI</a:t>
            </a:r>
          </a:p>
          <a:p>
            <a:pPr marL="495300" indent="-495300" eaLnBrk="0" hangingPunct="0">
              <a:spcBef>
                <a:spcPct val="50000"/>
              </a:spcBef>
            </a:pPr>
            <a:r>
              <a:rPr lang="en-GB" sz="1600"/>
              <a:t>		Baseline: 2005 Quarter 1 (January – March) = 100</a:t>
            </a:r>
          </a:p>
          <a:p>
            <a:pPr marL="495300" indent="-495300" eaLnBrk="0" hangingPunct="0">
              <a:spcBef>
                <a:spcPct val="50000"/>
              </a:spcBef>
            </a:pPr>
            <a:r>
              <a:rPr lang="en-GB" sz="1600"/>
              <a:t>		e.g. if Quarter X  = 103 (then prices 3% above baseline)</a:t>
            </a:r>
          </a:p>
          <a:p>
            <a:pPr marL="495300" indent="-495300" eaLnBrk="0" hangingPunct="0">
              <a:spcBef>
                <a:spcPct val="50000"/>
              </a:spcBef>
            </a:pPr>
            <a:r>
              <a:rPr lang="en-GB" sz="1600"/>
              <a:t>				</a:t>
            </a:r>
          </a:p>
          <a:p>
            <a:pPr marL="495300" indent="-495300" eaLnBrk="0" hangingPunct="0">
              <a:spcBef>
                <a:spcPct val="50000"/>
              </a:spcBef>
            </a:pPr>
            <a:r>
              <a:rPr lang="en-GB"/>
              <a:t>Report graphs Index from 2005 Q1 = 100 to 2012 Q1</a:t>
            </a:r>
            <a:endParaRPr lang="en-GB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908050"/>
            <a:ext cx="7772400" cy="693738"/>
          </a:xfrm>
        </p:spPr>
        <p:txBody>
          <a:bodyPr/>
          <a:lstStyle/>
          <a:p>
            <a:r>
              <a:rPr lang="en-GB" sz="3200" smtClean="0"/>
              <a:t>(c) Price of a Typical Property</a:t>
            </a:r>
          </a:p>
        </p:txBody>
      </p:sp>
      <p:sp>
        <p:nvSpPr>
          <p:cNvPr id="33794" name="Text Box 5"/>
          <p:cNvSpPr txBox="1">
            <a:spLocks noChangeArrowheads="1"/>
          </p:cNvSpPr>
          <p:nvPr/>
        </p:nvSpPr>
        <p:spPr bwMode="auto">
          <a:xfrm>
            <a:off x="755650" y="1963738"/>
            <a:ext cx="770572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95300" indent="-495300" eaLnBrk="0" hangingPunct="0">
              <a:spcBef>
                <a:spcPct val="50000"/>
              </a:spcBef>
            </a:pPr>
            <a:r>
              <a:rPr lang="en-GB"/>
              <a:t>Not all properties sold, variation over time etc…</a:t>
            </a:r>
          </a:p>
          <a:p>
            <a:pPr marL="495300" indent="-495300" eaLnBrk="0" hangingPunct="0">
              <a:spcBef>
                <a:spcPct val="50000"/>
              </a:spcBef>
            </a:pPr>
            <a:endParaRPr lang="en-GB"/>
          </a:p>
          <a:p>
            <a:pPr marL="495300" indent="-495300" eaLnBrk="0" hangingPunct="0">
              <a:spcBef>
                <a:spcPct val="50000"/>
              </a:spcBef>
              <a:buFontTx/>
              <a:buAutoNum type="alphaLcParenBoth"/>
            </a:pPr>
            <a:r>
              <a:rPr lang="en-GB" b="1">
                <a:solidFill>
                  <a:srgbClr val="CC0000"/>
                </a:solidFill>
              </a:rPr>
              <a:t>Simple Average</a:t>
            </a:r>
            <a:r>
              <a:rPr lang="en-GB" b="1"/>
              <a:t>:</a:t>
            </a:r>
            <a:r>
              <a:rPr lang="en-GB"/>
              <a:t> Influenced by large sales prices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Text Box 20"/>
          <p:cNvSpPr txBox="1">
            <a:spLocks noChangeArrowheads="1"/>
          </p:cNvSpPr>
          <p:nvPr/>
        </p:nvSpPr>
        <p:spPr bwMode="auto">
          <a:xfrm>
            <a:off x="7019925" y="1628775"/>
            <a:ext cx="1368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135,000 sales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908050"/>
            <a:ext cx="7772400" cy="693738"/>
          </a:xfrm>
        </p:spPr>
        <p:txBody>
          <a:bodyPr/>
          <a:lstStyle/>
          <a:p>
            <a:r>
              <a:rPr lang="en-GB" sz="3200" smtClean="0"/>
              <a:t>(c) Price of a Typical Property</a:t>
            </a:r>
          </a:p>
        </p:txBody>
      </p:sp>
      <p:sp>
        <p:nvSpPr>
          <p:cNvPr id="36866" name="Text Box 5"/>
          <p:cNvSpPr txBox="1">
            <a:spLocks noChangeArrowheads="1"/>
          </p:cNvSpPr>
          <p:nvPr/>
        </p:nvSpPr>
        <p:spPr bwMode="auto">
          <a:xfrm>
            <a:off x="755650" y="1963738"/>
            <a:ext cx="7705725" cy="356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95300" indent="-495300" eaLnBrk="0" hangingPunct="0">
              <a:spcBef>
                <a:spcPct val="50000"/>
              </a:spcBef>
            </a:pPr>
            <a:r>
              <a:rPr lang="en-GB"/>
              <a:t>Not all properties sold, variation over time etc…</a:t>
            </a:r>
          </a:p>
          <a:p>
            <a:pPr marL="495300" indent="-495300" eaLnBrk="0" hangingPunct="0">
              <a:spcBef>
                <a:spcPct val="50000"/>
              </a:spcBef>
            </a:pPr>
            <a:endParaRPr lang="en-GB"/>
          </a:p>
          <a:p>
            <a:pPr marL="495300" indent="-495300" eaLnBrk="0" hangingPunct="0">
              <a:spcBef>
                <a:spcPct val="50000"/>
              </a:spcBef>
              <a:buFontTx/>
              <a:buAutoNum type="alphaLcParenBoth"/>
            </a:pPr>
            <a:r>
              <a:rPr lang="en-GB" b="1">
                <a:solidFill>
                  <a:srgbClr val="CC0000"/>
                </a:solidFill>
              </a:rPr>
              <a:t>Simple Average</a:t>
            </a:r>
            <a:r>
              <a:rPr lang="en-GB" b="1"/>
              <a:t>:</a:t>
            </a:r>
            <a:r>
              <a:rPr lang="en-GB"/>
              <a:t> Influenced by large sales prices</a:t>
            </a:r>
          </a:p>
          <a:p>
            <a:pPr marL="495300" indent="-495300" eaLnBrk="0" hangingPunct="0">
              <a:spcBef>
                <a:spcPct val="50000"/>
              </a:spcBef>
            </a:pPr>
            <a:endParaRPr lang="en-GB"/>
          </a:p>
          <a:p>
            <a:pPr marL="495300" indent="-495300" eaLnBrk="0" hangingPunct="0">
              <a:spcBef>
                <a:spcPct val="50000"/>
              </a:spcBef>
            </a:pPr>
            <a:r>
              <a:rPr lang="en-GB" b="1"/>
              <a:t>(b) Simple Median:</a:t>
            </a:r>
            <a:r>
              <a:rPr lang="en-GB"/>
              <a:t> Price above/below which 50% of  properties are sold at</a:t>
            </a:r>
          </a:p>
          <a:p>
            <a:pPr marL="495300" indent="-495300" eaLnBrk="0" hangingPunct="0">
              <a:spcBef>
                <a:spcPct val="50000"/>
              </a:spcBef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908050"/>
            <a:ext cx="7772400" cy="693738"/>
          </a:xfrm>
        </p:spPr>
        <p:txBody>
          <a:bodyPr/>
          <a:lstStyle/>
          <a:p>
            <a:r>
              <a:rPr lang="en-GB" sz="3200" smtClean="0"/>
              <a:t>(c) Price of a Typical Property</a:t>
            </a:r>
          </a:p>
        </p:txBody>
      </p:sp>
      <p:sp>
        <p:nvSpPr>
          <p:cNvPr id="38914" name="Text Box 5"/>
          <p:cNvSpPr txBox="1">
            <a:spLocks noChangeArrowheads="1"/>
          </p:cNvSpPr>
          <p:nvPr/>
        </p:nvSpPr>
        <p:spPr bwMode="auto">
          <a:xfrm>
            <a:off x="539750" y="1963738"/>
            <a:ext cx="8135938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95300" indent="-495300" eaLnBrk="0" hangingPunct="0">
              <a:spcBef>
                <a:spcPct val="50000"/>
              </a:spcBef>
            </a:pPr>
            <a:r>
              <a:rPr lang="en-GB"/>
              <a:t>Three figures presented in report</a:t>
            </a:r>
          </a:p>
          <a:p>
            <a:pPr marL="495300" indent="-495300" eaLnBrk="0" hangingPunct="0">
              <a:spcBef>
                <a:spcPct val="50000"/>
              </a:spcBef>
            </a:pPr>
            <a:endParaRPr lang="en-GB"/>
          </a:p>
          <a:p>
            <a:pPr marL="495300" indent="-495300" eaLnBrk="0" hangingPunct="0">
              <a:spcBef>
                <a:spcPct val="50000"/>
              </a:spcBef>
            </a:pPr>
            <a:r>
              <a:rPr lang="en-GB" b="1">
                <a:solidFill>
                  <a:srgbClr val="E42A1C"/>
                </a:solidFill>
              </a:rPr>
              <a:t>(a) Simple Average: </a:t>
            </a:r>
            <a:r>
              <a:rPr lang="en-GB">
                <a:solidFill>
                  <a:srgbClr val="E42A1C"/>
                </a:solidFill>
              </a:rPr>
              <a:t>Standard measure</a:t>
            </a:r>
          </a:p>
          <a:p>
            <a:pPr marL="495300" indent="-495300" eaLnBrk="0" hangingPunct="0">
              <a:spcBef>
                <a:spcPct val="50000"/>
              </a:spcBef>
            </a:pPr>
            <a:r>
              <a:rPr lang="en-GB" b="1">
                <a:solidFill>
                  <a:srgbClr val="4D4D4D"/>
                </a:solidFill>
              </a:rPr>
              <a:t>(b) Simple Median: </a:t>
            </a:r>
            <a:r>
              <a:rPr lang="en-GB">
                <a:solidFill>
                  <a:srgbClr val="4D4D4D"/>
                </a:solidFill>
              </a:rPr>
              <a:t>Price above/below which 50% of  properties are sold at</a:t>
            </a:r>
            <a:endParaRPr lang="en-GB" b="1">
              <a:solidFill>
                <a:srgbClr val="4D4D4D"/>
              </a:solidFill>
            </a:endParaRPr>
          </a:p>
          <a:p>
            <a:pPr marL="495300" indent="-495300" eaLnBrk="0" hangingPunct="0">
              <a:spcBef>
                <a:spcPct val="50000"/>
              </a:spcBef>
            </a:pPr>
            <a:r>
              <a:rPr lang="en-GB" b="1">
                <a:solidFill>
                  <a:srgbClr val="000000"/>
                </a:solidFill>
              </a:rPr>
              <a:t>(c) Standardised Price: Price of a “standard property”</a:t>
            </a:r>
          </a:p>
          <a:p>
            <a:pPr marL="495300" indent="-495300" eaLnBrk="0" hangingPunct="0">
              <a:spcBef>
                <a:spcPct val="50000"/>
              </a:spcBef>
            </a:pPr>
            <a:endParaRPr lang="en-GB" b="1">
              <a:solidFill>
                <a:srgbClr val="000000"/>
              </a:solidFill>
            </a:endParaRPr>
          </a:p>
          <a:p>
            <a:pPr marL="495300" indent="-495300" eaLnBrk="0" hangingPunct="0">
              <a:spcBef>
                <a:spcPct val="50000"/>
              </a:spcBef>
            </a:pPr>
            <a:r>
              <a:rPr lang="en-GB" b="1">
                <a:solidFill>
                  <a:srgbClr val="000000"/>
                </a:solidFill>
              </a:rPr>
              <a:t>Not comparable with other reports </a:t>
            </a:r>
            <a:r>
              <a:rPr lang="en-GB" b="1" u="sng">
                <a:solidFill>
                  <a:srgbClr val="000000"/>
                </a:solidFill>
              </a:rPr>
              <a:t>(different data)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3"/>
          <p:cNvSpPr>
            <a:spLocks noChangeArrowheads="1"/>
          </p:cNvSpPr>
          <p:nvPr/>
        </p:nvSpPr>
        <p:spPr bwMode="auto">
          <a:xfrm>
            <a:off x="539750" y="188913"/>
            <a:ext cx="7848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GB" sz="2800">
                <a:solidFill>
                  <a:schemeClr val="tx2"/>
                </a:solidFill>
                <a:latin typeface="Arial" charset="0"/>
              </a:rPr>
              <a:t>Trend of NI RPPI 2005 to Quarter 1 2012</a:t>
            </a:r>
          </a:p>
        </p:txBody>
      </p:sp>
      <p:pic>
        <p:nvPicPr>
          <p:cNvPr id="4096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765175"/>
            <a:ext cx="8569325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638" y="0"/>
            <a:ext cx="9123362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6" name="Rectangle 3"/>
          <p:cNvSpPr>
            <a:spLocks noGrp="1" noChangeArrowheads="1"/>
          </p:cNvSpPr>
          <p:nvPr>
            <p:ph type="title"/>
          </p:nvPr>
        </p:nvSpPr>
        <p:spPr>
          <a:xfrm>
            <a:off x="323850" y="1125538"/>
            <a:ext cx="7848600" cy="838200"/>
          </a:xfrm>
        </p:spPr>
        <p:txBody>
          <a:bodyPr/>
          <a:lstStyle/>
          <a:p>
            <a:r>
              <a:rPr lang="en-GB" sz="3200" smtClean="0"/>
              <a:t>(d) Results Quarter 1 2012 - Summary </a:t>
            </a:r>
          </a:p>
        </p:txBody>
      </p:sp>
      <p:sp>
        <p:nvSpPr>
          <p:cNvPr id="41987" name="Rectangle 4"/>
          <p:cNvSpPr>
            <a:spLocks noChangeArrowheads="1"/>
          </p:cNvSpPr>
          <p:nvPr/>
        </p:nvSpPr>
        <p:spPr bwMode="auto">
          <a:xfrm>
            <a:off x="250825" y="2205038"/>
            <a:ext cx="856932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GB" b="1"/>
              <a:t>Quarter 1 2012: Index = 93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endParaRPr lang="en-GB" b="1"/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GB" b="1"/>
              <a:t>NI RPPI less than 50% of July-September 2007 peak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endParaRPr lang="en-GB" b="1"/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GB" b="1"/>
              <a:t>NI RPPI less than 2005 baseline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endParaRPr lang="en-GB" b="1"/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GB" b="1"/>
              <a:t>NI RPPI down 7% from Quarter 4 2011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endParaRPr lang="en-GB" b="1"/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GB" b="1"/>
              <a:t>NI RPPI down 13% from Quarter 1 2011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Sales Volumes</a:t>
            </a:r>
          </a:p>
        </p:txBody>
      </p:sp>
      <p:sp>
        <p:nvSpPr>
          <p:cNvPr id="44034" name="Content Placeholder 2"/>
          <p:cNvSpPr>
            <a:spLocks noGrp="1"/>
          </p:cNvSpPr>
          <p:nvPr>
            <p:ph idx="1"/>
          </p:nvPr>
        </p:nvSpPr>
        <p:spPr>
          <a:xfrm>
            <a:off x="395288" y="2286000"/>
            <a:ext cx="8353425" cy="3886200"/>
          </a:xfrm>
        </p:spPr>
        <p:txBody>
          <a:bodyPr/>
          <a:lstStyle/>
          <a:p>
            <a:r>
              <a:rPr lang="en-GB" sz="2600" smtClean="0"/>
              <a:t>Q1 2012: </a:t>
            </a:r>
          </a:p>
          <a:p>
            <a:pPr lvl="1"/>
            <a:r>
              <a:rPr lang="en-GB" sz="2400" b="1" smtClean="0"/>
              <a:t>2,646</a:t>
            </a:r>
            <a:r>
              <a:rPr lang="en-GB" sz="2400" smtClean="0"/>
              <a:t> verified sales of residential properties</a:t>
            </a:r>
          </a:p>
          <a:p>
            <a:pPr>
              <a:buFontTx/>
              <a:buNone/>
            </a:pPr>
            <a:endParaRPr lang="en-GB" sz="2400" smtClean="0"/>
          </a:p>
          <a:p>
            <a:pPr>
              <a:buFontTx/>
              <a:buNone/>
            </a:pPr>
            <a:endParaRPr lang="en-GB" sz="2600" smtClean="0"/>
          </a:p>
          <a:p>
            <a:r>
              <a:rPr lang="en-GB" sz="2600" smtClean="0"/>
              <a:t>Q1 2011: </a:t>
            </a:r>
          </a:p>
          <a:p>
            <a:pPr lvl="1"/>
            <a:r>
              <a:rPr lang="en-GB" sz="2400" b="1" smtClean="0"/>
              <a:t>2,436 </a:t>
            </a:r>
            <a:r>
              <a:rPr lang="en-GB" sz="2400" smtClean="0"/>
              <a:t>verified sales of residential properties</a:t>
            </a:r>
          </a:p>
          <a:p>
            <a:pPr lvl="1">
              <a:buFontTx/>
              <a:buNone/>
            </a:pPr>
            <a:endParaRPr lang="en-GB" sz="2400" smtClean="0">
              <a:solidFill>
                <a:srgbClr val="0893A2"/>
              </a:solidFill>
            </a:endParaRPr>
          </a:p>
          <a:p>
            <a:pPr lvl="1">
              <a:buFontTx/>
              <a:buNone/>
            </a:pPr>
            <a:r>
              <a:rPr lang="en-GB" sz="2200" smtClean="0">
                <a:solidFill>
                  <a:srgbClr val="0893A2"/>
                </a:solidFill>
              </a:rPr>
              <a:t>Increase of 9% over same quarter last year</a:t>
            </a:r>
            <a:endParaRPr lang="en-GB" sz="2600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908050"/>
            <a:ext cx="7772400" cy="693738"/>
          </a:xfrm>
        </p:spPr>
        <p:txBody>
          <a:bodyPr/>
          <a:lstStyle/>
          <a:p>
            <a:r>
              <a:rPr lang="en-GB" sz="3200" smtClean="0"/>
              <a:t>(d) Price of a Typical Property</a:t>
            </a:r>
          </a:p>
        </p:txBody>
      </p:sp>
      <p:sp>
        <p:nvSpPr>
          <p:cNvPr id="45058" name="Text Box 5"/>
          <p:cNvSpPr txBox="1">
            <a:spLocks noChangeArrowheads="1"/>
          </p:cNvSpPr>
          <p:nvPr/>
        </p:nvSpPr>
        <p:spPr bwMode="auto">
          <a:xfrm>
            <a:off x="539750" y="1963738"/>
            <a:ext cx="8135938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95300" indent="-495300" eaLnBrk="0" hangingPunct="0">
              <a:spcBef>
                <a:spcPct val="50000"/>
              </a:spcBef>
            </a:pPr>
            <a:r>
              <a:rPr lang="en-GB"/>
              <a:t>Three figures:</a:t>
            </a:r>
          </a:p>
          <a:p>
            <a:pPr marL="495300" indent="-495300" eaLnBrk="0" hangingPunct="0">
              <a:spcBef>
                <a:spcPct val="50000"/>
              </a:spcBef>
            </a:pPr>
            <a:endParaRPr lang="en-GB"/>
          </a:p>
          <a:p>
            <a:pPr marL="495300" indent="-495300" eaLnBrk="0" hangingPunct="0">
              <a:spcBef>
                <a:spcPct val="50000"/>
              </a:spcBef>
              <a:buFontTx/>
              <a:buAutoNum type="alphaLcParenBoth"/>
            </a:pPr>
            <a:r>
              <a:rPr lang="en-GB" b="1">
                <a:solidFill>
                  <a:srgbClr val="E42A1C"/>
                </a:solidFill>
              </a:rPr>
              <a:t>Simple Average: </a:t>
            </a:r>
            <a:r>
              <a:rPr lang="en-GB">
                <a:solidFill>
                  <a:srgbClr val="E42A1C"/>
                </a:solidFill>
              </a:rPr>
              <a:t>Standard measure</a:t>
            </a:r>
          </a:p>
          <a:p>
            <a:pPr marL="495300" indent="-495300" eaLnBrk="0" hangingPunct="0">
              <a:spcBef>
                <a:spcPct val="50000"/>
              </a:spcBef>
              <a:buFontTx/>
              <a:buAutoNum type="alphaLcParenBoth"/>
            </a:pPr>
            <a:endParaRPr lang="en-GB">
              <a:solidFill>
                <a:srgbClr val="E42A1C"/>
              </a:solidFill>
            </a:endParaRPr>
          </a:p>
          <a:p>
            <a:pPr marL="495300" indent="-495300" eaLnBrk="0" hangingPunct="0">
              <a:spcBef>
                <a:spcPct val="50000"/>
              </a:spcBef>
            </a:pPr>
            <a:r>
              <a:rPr lang="en-GB" b="1">
                <a:solidFill>
                  <a:srgbClr val="4D4D4D"/>
                </a:solidFill>
              </a:rPr>
              <a:t>(b) Simple Median: </a:t>
            </a:r>
            <a:r>
              <a:rPr lang="en-GB">
                <a:solidFill>
                  <a:srgbClr val="4D4D4D"/>
                </a:solidFill>
              </a:rPr>
              <a:t>Price above/below which 50% of  properties are sold at</a:t>
            </a:r>
          </a:p>
          <a:p>
            <a:pPr marL="495300" indent="-495300" eaLnBrk="0" hangingPunct="0">
              <a:spcBef>
                <a:spcPct val="50000"/>
              </a:spcBef>
            </a:pPr>
            <a:endParaRPr lang="en-GB" b="1">
              <a:solidFill>
                <a:srgbClr val="4D4D4D"/>
              </a:solidFill>
            </a:endParaRPr>
          </a:p>
          <a:p>
            <a:pPr marL="495300" indent="-495300" eaLnBrk="0" hangingPunct="0">
              <a:spcBef>
                <a:spcPct val="50000"/>
              </a:spcBef>
            </a:pPr>
            <a:r>
              <a:rPr lang="en-GB" b="1">
                <a:solidFill>
                  <a:srgbClr val="000000"/>
                </a:solidFill>
              </a:rPr>
              <a:t>(c) Standardised Price: Price of a “standard property”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121" name="Group 41"/>
          <p:cNvGraphicFramePr>
            <a:graphicFrameLocks noGrp="1"/>
          </p:cNvGraphicFramePr>
          <p:nvPr/>
        </p:nvGraphicFramePr>
        <p:xfrm>
          <a:off x="468313" y="1196975"/>
          <a:ext cx="8064500" cy="4153218"/>
        </p:xfrm>
        <a:graphic>
          <a:graphicData uri="http://schemas.openxmlformats.org/drawingml/2006/table">
            <a:tbl>
              <a:tblPr/>
              <a:tblGrid>
                <a:gridCol w="2303462"/>
                <a:gridCol w="1611313"/>
                <a:gridCol w="1917700"/>
                <a:gridCol w="2232025"/>
              </a:tblGrid>
              <a:tr h="715963">
                <a:tc rowSpan="2">
                  <a:txBody>
                    <a:bodyPr/>
                    <a:lstStyle/>
                    <a:p>
                      <a:pPr marL="0" marR="0" lvl="0" indent="0" algn="justLow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Type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93A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1524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Residential Property Sales Prices </a:t>
                      </a:r>
                    </a:p>
                    <a:p>
                      <a:pPr marL="0" marR="0" lvl="0" indent="1524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Summary Statistics 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1524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(Quarter 1 2012)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93A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905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Simple Average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93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  <a:cs typeface="Arial" charset="0"/>
                        </a:rPr>
                        <a:t>Simple Median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93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Standardised Price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93A2"/>
                    </a:solidFill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marL="0" marR="0" lvl="0" indent="0" algn="justLow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Detached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93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justLow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Semi-Detached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93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marL="0" marR="0" lvl="0" indent="0" algn="justLow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Terrace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93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188">
                <a:tc>
                  <a:txBody>
                    <a:bodyPr/>
                    <a:lstStyle/>
                    <a:p>
                      <a:pPr marL="0" marR="0" lvl="0" indent="0" algn="justLow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Apartment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93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marL="0" marR="0" lvl="0" indent="0" algn="justLow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All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93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£112,160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  <a:cs typeface="Arial" charset="0"/>
                        </a:rPr>
                        <a:t>£98,000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£98,487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6119" name="Rectangle 4"/>
          <p:cNvSpPr>
            <a:spLocks noChangeArrowheads="1"/>
          </p:cNvSpPr>
          <p:nvPr/>
        </p:nvSpPr>
        <p:spPr bwMode="auto">
          <a:xfrm>
            <a:off x="179388" y="5734050"/>
            <a:ext cx="8640762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GB">
                <a:solidFill>
                  <a:srgbClr val="000000"/>
                </a:solidFill>
              </a:rPr>
              <a:t>Overall Standardised Price 	£98,487 	(Q1 2012)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GB">
                <a:solidFill>
                  <a:srgbClr val="CC0000"/>
                </a:solidFill>
              </a:rPr>
              <a:t>Simple Average 			£112,160	(Q1 2012)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145" name="Group 41"/>
          <p:cNvGraphicFramePr>
            <a:graphicFrameLocks noGrp="1"/>
          </p:cNvGraphicFramePr>
          <p:nvPr/>
        </p:nvGraphicFramePr>
        <p:xfrm>
          <a:off x="468313" y="1196975"/>
          <a:ext cx="8064500" cy="4153218"/>
        </p:xfrm>
        <a:graphic>
          <a:graphicData uri="http://schemas.openxmlformats.org/drawingml/2006/table">
            <a:tbl>
              <a:tblPr/>
              <a:tblGrid>
                <a:gridCol w="2303462"/>
                <a:gridCol w="1611313"/>
                <a:gridCol w="1917700"/>
                <a:gridCol w="2232025"/>
              </a:tblGrid>
              <a:tr h="71596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Type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93A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Residential Property Sales Prices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Summary Statistics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(Quarter 1 2012)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93A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905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Simple Average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93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Simple Median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93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Standardised Price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93A2"/>
                    </a:solidFill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marL="0" marR="0" lvl="0" indent="0" algn="justLow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Detached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93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£171,731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  <a:cs typeface="Arial" charset="0"/>
                        </a:rPr>
                        <a:t>£153,000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£154,421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justLow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Semi-Detached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93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£108,370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  <a:cs typeface="Arial" charset="0"/>
                        </a:rPr>
                        <a:t>£110,000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£101,686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marL="0" marR="0" lvl="0" indent="0" algn="justLow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Terrace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93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£68,577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  <a:cs typeface="Arial" charset="0"/>
                        </a:rPr>
                        <a:t>£62,000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£63,808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188">
                <a:tc>
                  <a:txBody>
                    <a:bodyPr/>
                    <a:lstStyle/>
                    <a:p>
                      <a:pPr marL="0" marR="0" lvl="0" indent="0" algn="justLow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Apartment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93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£90,146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  <a:cs typeface="Arial" charset="0"/>
                        </a:rPr>
                        <a:t>£79,500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£80,433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marL="0" marR="0" lvl="0" indent="0" algn="justLow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All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93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£112,160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Arial" charset="0"/>
                          <a:cs typeface="Arial" charset="0"/>
                        </a:rPr>
                        <a:t>£97,000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£98,487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7143" name="Rectangle 4"/>
          <p:cNvSpPr>
            <a:spLocks noChangeArrowheads="1"/>
          </p:cNvSpPr>
          <p:nvPr/>
        </p:nvSpPr>
        <p:spPr bwMode="auto">
          <a:xfrm>
            <a:off x="179388" y="6021388"/>
            <a:ext cx="8640762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GB">
                <a:solidFill>
                  <a:srgbClr val="000000"/>
                </a:solidFill>
              </a:rPr>
              <a:t>Range (Detached £154k - Terrace £64k)</a:t>
            </a:r>
            <a:endParaRPr lang="en-GB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638" y="0"/>
            <a:ext cx="9123362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0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125538"/>
            <a:ext cx="7848600" cy="838200"/>
          </a:xfrm>
        </p:spPr>
        <p:txBody>
          <a:bodyPr/>
          <a:lstStyle/>
          <a:p>
            <a:r>
              <a:rPr lang="en-GB" smtClean="0"/>
              <a:t>(d) NI RPPI Q1 2012 – By Type</a:t>
            </a:r>
          </a:p>
        </p:txBody>
      </p:sp>
      <p:sp>
        <p:nvSpPr>
          <p:cNvPr id="48131" name="Rectangle 4"/>
          <p:cNvSpPr>
            <a:spLocks noChangeArrowheads="1"/>
          </p:cNvSpPr>
          <p:nvPr/>
        </p:nvSpPr>
        <p:spPr bwMode="auto">
          <a:xfrm>
            <a:off x="250825" y="2205038"/>
            <a:ext cx="856932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GB" b="1"/>
              <a:t>NI RPPI down 7% on quarter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endParaRPr lang="en-GB" b="1"/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GB" b="1"/>
              <a:t>Also all property types have fallen</a:t>
            </a:r>
          </a:p>
          <a:p>
            <a:pPr marL="742950" lvl="1" indent="-285750" eaLnBrk="0" hangingPunct="0">
              <a:spcBef>
                <a:spcPct val="20000"/>
              </a:spcBef>
            </a:pPr>
            <a:r>
              <a:rPr lang="en-GB" sz="1800" b="1"/>
              <a:t>	Terrace &amp; Apartments down 12% on quarter</a:t>
            </a:r>
          </a:p>
          <a:p>
            <a:pPr marL="742950" lvl="1" indent="-285750" eaLnBrk="0" hangingPunct="0">
              <a:spcBef>
                <a:spcPct val="20000"/>
              </a:spcBef>
            </a:pPr>
            <a:r>
              <a:rPr lang="en-GB" sz="1800" b="1"/>
              <a:t>	Detached down 7% on quarter</a:t>
            </a:r>
          </a:p>
          <a:p>
            <a:pPr marL="742950" lvl="1" indent="-285750" eaLnBrk="0" hangingPunct="0">
              <a:spcBef>
                <a:spcPct val="20000"/>
              </a:spcBef>
            </a:pPr>
            <a:r>
              <a:rPr lang="en-GB" sz="1800" b="1"/>
              <a:t>	Semi-Detached down 4% on quarter</a:t>
            </a:r>
          </a:p>
          <a:p>
            <a:pPr marL="742950" lvl="1" indent="-285750" eaLnBrk="0" hangingPunct="0">
              <a:spcBef>
                <a:spcPct val="20000"/>
              </a:spcBef>
            </a:pPr>
            <a:endParaRPr lang="en-GB" sz="1800" b="1"/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GB" b="1"/>
              <a:t>Detached properties at 2005 baseline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endParaRPr lang="en-GB" b="1"/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GB" b="1"/>
              <a:t>Terrace 20% less than 2005 baseline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3"/>
          <p:cNvSpPr>
            <a:spLocks noChangeArrowheads="1"/>
          </p:cNvSpPr>
          <p:nvPr/>
        </p:nvSpPr>
        <p:spPr bwMode="auto">
          <a:xfrm>
            <a:off x="468313" y="1052513"/>
            <a:ext cx="61912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GB" sz="2800">
                <a:solidFill>
                  <a:schemeClr val="tx2"/>
                </a:solidFill>
                <a:latin typeface="Arial" charset="0"/>
              </a:rPr>
              <a:t>Price Index across types</a:t>
            </a:r>
          </a:p>
        </p:txBody>
      </p:sp>
      <p:pic>
        <p:nvPicPr>
          <p:cNvPr id="5017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700213"/>
            <a:ext cx="8208963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itle 1"/>
          <p:cNvSpPr>
            <a:spLocks noGrp="1"/>
          </p:cNvSpPr>
          <p:nvPr>
            <p:ph type="title"/>
          </p:nvPr>
        </p:nvSpPr>
        <p:spPr>
          <a:xfrm>
            <a:off x="611188" y="981075"/>
            <a:ext cx="7775575" cy="620713"/>
          </a:xfrm>
        </p:spPr>
        <p:txBody>
          <a:bodyPr/>
          <a:lstStyle/>
          <a:p>
            <a:r>
              <a:rPr lang="en-GB" sz="2800" smtClean="0"/>
              <a:t>Regions within Northern Ireland</a:t>
            </a:r>
          </a:p>
        </p:txBody>
      </p:sp>
      <p:pic>
        <p:nvPicPr>
          <p:cNvPr id="51202" name="Picture 3" descr="NUTS_Map_3Apr2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1557338"/>
            <a:ext cx="6551612" cy="497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le 1"/>
          <p:cNvSpPr>
            <a:spLocks noGrp="1"/>
          </p:cNvSpPr>
          <p:nvPr>
            <p:ph type="title"/>
          </p:nvPr>
        </p:nvSpPr>
        <p:spPr>
          <a:xfrm>
            <a:off x="611188" y="981075"/>
            <a:ext cx="7775575" cy="620713"/>
          </a:xfrm>
        </p:spPr>
        <p:txBody>
          <a:bodyPr/>
          <a:lstStyle/>
          <a:p>
            <a:r>
              <a:rPr lang="en-GB" sz="2800" smtClean="0"/>
              <a:t>Regions within Northern Ireland</a:t>
            </a:r>
          </a:p>
        </p:txBody>
      </p:sp>
      <p:pic>
        <p:nvPicPr>
          <p:cNvPr id="52226" name="Picture 3" descr="NUTS_Map_3Apr2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1557338"/>
            <a:ext cx="6551612" cy="497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7" name="Rectangle 4"/>
          <p:cNvSpPr>
            <a:spLocks noChangeArrowheads="1"/>
          </p:cNvSpPr>
          <p:nvPr/>
        </p:nvSpPr>
        <p:spPr bwMode="auto">
          <a:xfrm>
            <a:off x="7308850" y="1557338"/>
            <a:ext cx="1584325" cy="719137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en-GB" sz="2000" b="1">
                <a:latin typeface="Arial Narrow" pitchFamily="34" charset="0"/>
              </a:rPr>
              <a:t>INDEX</a:t>
            </a:r>
          </a:p>
          <a:p>
            <a:pPr algn="ctr" eaLnBrk="0" hangingPunct="0"/>
            <a:r>
              <a:rPr lang="en-GB" sz="2000" b="1">
                <a:latin typeface="Arial Narrow" pitchFamily="34" charset="0"/>
              </a:rPr>
              <a:t> Q1 2012</a:t>
            </a:r>
          </a:p>
        </p:txBody>
      </p:sp>
      <p:sp>
        <p:nvSpPr>
          <p:cNvPr id="52228" name="Rectangle 6"/>
          <p:cNvSpPr>
            <a:spLocks noChangeArrowheads="1"/>
          </p:cNvSpPr>
          <p:nvPr/>
        </p:nvSpPr>
        <p:spPr bwMode="auto">
          <a:xfrm>
            <a:off x="3419475" y="1989138"/>
            <a:ext cx="1584325" cy="360362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en-GB" sz="2000" b="1">
                <a:latin typeface="Arial Narrow" pitchFamily="34" charset="0"/>
              </a:rPr>
              <a:t>89</a:t>
            </a:r>
          </a:p>
        </p:txBody>
      </p:sp>
      <p:sp>
        <p:nvSpPr>
          <p:cNvPr id="52229" name="Rectangle 7"/>
          <p:cNvSpPr>
            <a:spLocks noChangeArrowheads="1"/>
          </p:cNvSpPr>
          <p:nvPr/>
        </p:nvSpPr>
        <p:spPr bwMode="auto">
          <a:xfrm>
            <a:off x="4572000" y="2924175"/>
            <a:ext cx="1584325" cy="360363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en-GB" sz="2000" b="1">
                <a:latin typeface="Arial Narrow" pitchFamily="34" charset="0"/>
              </a:rPr>
              <a:t>95</a:t>
            </a:r>
          </a:p>
        </p:txBody>
      </p:sp>
      <p:sp>
        <p:nvSpPr>
          <p:cNvPr id="52230" name="Rectangle 8"/>
          <p:cNvSpPr>
            <a:spLocks noChangeArrowheads="1"/>
          </p:cNvSpPr>
          <p:nvPr/>
        </p:nvSpPr>
        <p:spPr bwMode="auto">
          <a:xfrm>
            <a:off x="4787900" y="4365625"/>
            <a:ext cx="1584325" cy="35877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en-GB" sz="2000" b="1">
                <a:latin typeface="Arial Narrow" pitchFamily="34" charset="0"/>
              </a:rPr>
              <a:t>97</a:t>
            </a:r>
          </a:p>
        </p:txBody>
      </p:sp>
      <p:sp>
        <p:nvSpPr>
          <p:cNvPr id="52231" name="Rectangle 9"/>
          <p:cNvSpPr>
            <a:spLocks noChangeArrowheads="1"/>
          </p:cNvSpPr>
          <p:nvPr/>
        </p:nvSpPr>
        <p:spPr bwMode="auto">
          <a:xfrm>
            <a:off x="2339975" y="4292600"/>
            <a:ext cx="1584325" cy="360363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en-GB" sz="2000" b="1">
                <a:latin typeface="Arial Narrow" pitchFamily="34" charset="0"/>
              </a:rPr>
              <a:t>91</a:t>
            </a:r>
          </a:p>
        </p:txBody>
      </p:sp>
      <p:sp>
        <p:nvSpPr>
          <p:cNvPr id="52232" name="Rectangle 10"/>
          <p:cNvSpPr>
            <a:spLocks noChangeArrowheads="1"/>
          </p:cNvSpPr>
          <p:nvPr/>
        </p:nvSpPr>
        <p:spPr bwMode="auto">
          <a:xfrm>
            <a:off x="4932363" y="3933825"/>
            <a:ext cx="1584325" cy="35877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en-GB" sz="2000" b="1">
                <a:latin typeface="Arial Narrow" pitchFamily="34" charset="0"/>
              </a:rPr>
              <a:t>89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/>
          <p:cNvSpPr>
            <a:spLocks noGrp="1"/>
          </p:cNvSpPr>
          <p:nvPr>
            <p:ph type="title"/>
          </p:nvPr>
        </p:nvSpPr>
        <p:spPr>
          <a:xfrm>
            <a:off x="611188" y="981075"/>
            <a:ext cx="7775575" cy="620713"/>
          </a:xfrm>
        </p:spPr>
        <p:txBody>
          <a:bodyPr/>
          <a:lstStyle/>
          <a:p>
            <a:r>
              <a:rPr lang="en-GB" sz="2800" smtClean="0"/>
              <a:t>Regions within Northern Ireland</a:t>
            </a:r>
          </a:p>
        </p:txBody>
      </p:sp>
      <p:pic>
        <p:nvPicPr>
          <p:cNvPr id="53250" name="Picture 3" descr="NUTS_Map_3Apr2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1557338"/>
            <a:ext cx="6551612" cy="497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1" name="Rectangle 4"/>
          <p:cNvSpPr>
            <a:spLocks noChangeArrowheads="1"/>
          </p:cNvSpPr>
          <p:nvPr/>
        </p:nvSpPr>
        <p:spPr bwMode="auto">
          <a:xfrm>
            <a:off x="7308850" y="1557338"/>
            <a:ext cx="1584325" cy="1366837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en-GB" sz="2000" b="1">
                <a:latin typeface="Arial Narrow" pitchFamily="34" charset="0"/>
              </a:rPr>
              <a:t>Percentage Change on Q4 2011</a:t>
            </a:r>
          </a:p>
        </p:txBody>
      </p:sp>
      <p:sp>
        <p:nvSpPr>
          <p:cNvPr id="53252" name="Rectangle 6"/>
          <p:cNvSpPr>
            <a:spLocks noChangeArrowheads="1"/>
          </p:cNvSpPr>
          <p:nvPr/>
        </p:nvSpPr>
        <p:spPr bwMode="auto">
          <a:xfrm>
            <a:off x="3419475" y="1989138"/>
            <a:ext cx="1584325" cy="360362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en-GB" sz="2000" b="1">
                <a:latin typeface="Arial Narrow" pitchFamily="34" charset="0"/>
              </a:rPr>
              <a:t>-7%</a:t>
            </a:r>
          </a:p>
        </p:txBody>
      </p:sp>
      <p:sp>
        <p:nvSpPr>
          <p:cNvPr id="53253" name="Rectangle 7"/>
          <p:cNvSpPr>
            <a:spLocks noChangeArrowheads="1"/>
          </p:cNvSpPr>
          <p:nvPr/>
        </p:nvSpPr>
        <p:spPr bwMode="auto">
          <a:xfrm>
            <a:off x="4572000" y="2924175"/>
            <a:ext cx="1584325" cy="360363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en-GB" sz="2000" b="1">
                <a:latin typeface="Arial Narrow" pitchFamily="34" charset="0"/>
              </a:rPr>
              <a:t>-8%</a:t>
            </a:r>
          </a:p>
        </p:txBody>
      </p:sp>
      <p:sp>
        <p:nvSpPr>
          <p:cNvPr id="53254" name="Rectangle 8"/>
          <p:cNvSpPr>
            <a:spLocks noChangeArrowheads="1"/>
          </p:cNvSpPr>
          <p:nvPr/>
        </p:nvSpPr>
        <p:spPr bwMode="auto">
          <a:xfrm>
            <a:off x="4787900" y="4365625"/>
            <a:ext cx="1584325" cy="35877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en-GB" sz="2000" b="1">
                <a:latin typeface="Arial Narrow" pitchFamily="34" charset="0"/>
              </a:rPr>
              <a:t>-8%</a:t>
            </a:r>
          </a:p>
        </p:txBody>
      </p:sp>
      <p:sp>
        <p:nvSpPr>
          <p:cNvPr id="53255" name="Rectangle 9"/>
          <p:cNvSpPr>
            <a:spLocks noChangeArrowheads="1"/>
          </p:cNvSpPr>
          <p:nvPr/>
        </p:nvSpPr>
        <p:spPr bwMode="auto">
          <a:xfrm>
            <a:off x="2339975" y="4292600"/>
            <a:ext cx="1584325" cy="360363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en-GB" sz="2000" b="1">
                <a:latin typeface="Arial Narrow" pitchFamily="34" charset="0"/>
              </a:rPr>
              <a:t>-4%</a:t>
            </a:r>
          </a:p>
        </p:txBody>
      </p:sp>
      <p:sp>
        <p:nvSpPr>
          <p:cNvPr id="53256" name="Rectangle 10"/>
          <p:cNvSpPr>
            <a:spLocks noChangeArrowheads="1"/>
          </p:cNvSpPr>
          <p:nvPr/>
        </p:nvSpPr>
        <p:spPr bwMode="auto">
          <a:xfrm>
            <a:off x="5003800" y="3933825"/>
            <a:ext cx="1512888" cy="35877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en-GB" sz="2000" b="1">
                <a:latin typeface="Arial Narrow" pitchFamily="34" charset="0"/>
              </a:rPr>
              <a:t>-8%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3"/>
          <p:cNvSpPr>
            <a:spLocks noChangeArrowheads="1"/>
          </p:cNvSpPr>
          <p:nvPr/>
        </p:nvSpPr>
        <p:spPr bwMode="auto">
          <a:xfrm>
            <a:off x="323850" y="981075"/>
            <a:ext cx="59039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GB" sz="2800">
                <a:solidFill>
                  <a:schemeClr val="tx2"/>
                </a:solidFill>
                <a:latin typeface="Arial" charset="0"/>
              </a:rPr>
              <a:t>Price Index across Regions</a:t>
            </a:r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557338"/>
            <a:ext cx="7993062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268413"/>
            <a:ext cx="8134350" cy="4968875"/>
          </a:xfrm>
        </p:spPr>
        <p:txBody>
          <a:bodyPr/>
          <a:lstStyle/>
          <a:p>
            <a:r>
              <a:rPr lang="en-GB" sz="4000" dirty="0" smtClean="0"/>
              <a:t>Web addresses:</a:t>
            </a:r>
            <a:br>
              <a:rPr lang="en-GB" sz="4000" dirty="0" smtClean="0"/>
            </a:br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u="sng" dirty="0" smtClean="0"/>
              <a:t>http://www.dfpni.gov.uk/lps/index/about-lps/publications/statistics-and-research-publications.htm</a:t>
            </a:r>
            <a:br>
              <a:rPr lang="en-GB" sz="4000" u="sng" dirty="0" smtClean="0"/>
            </a:br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dirty="0" smtClean="0"/>
              <a:t> </a:t>
            </a:r>
            <a:r>
              <a:rPr lang="en-GB" sz="4000" u="sng" dirty="0" smtClean="0">
                <a:hlinkClick r:id="rId2"/>
              </a:rPr>
              <a:t>http://www.nisra.gov.uk/HousePriceIndex/hpi.html</a:t>
            </a:r>
            <a:endParaRPr lang="en-GB" sz="4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PS_template">
  <a:themeElements>
    <a:clrScheme name="">
      <a:dk1>
        <a:srgbClr val="555555"/>
      </a:dk1>
      <a:lt1>
        <a:srgbClr val="FFFFFF"/>
      </a:lt1>
      <a:dk2>
        <a:srgbClr val="0098AE"/>
      </a:dk2>
      <a:lt2>
        <a:srgbClr val="B8B8B8"/>
      </a:lt2>
      <a:accent1>
        <a:srgbClr val="BBE0E3"/>
      </a:accent1>
      <a:accent2>
        <a:srgbClr val="6E5137"/>
      </a:accent2>
      <a:accent3>
        <a:srgbClr val="FFFFFF"/>
      </a:accent3>
      <a:accent4>
        <a:srgbClr val="474747"/>
      </a:accent4>
      <a:accent5>
        <a:srgbClr val="DAEDEF"/>
      </a:accent5>
      <a:accent6>
        <a:srgbClr val="634931"/>
      </a:accent6>
      <a:hlink>
        <a:srgbClr val="009999"/>
      </a:hlink>
      <a:folHlink>
        <a:srgbClr val="8BC200"/>
      </a:folHlink>
    </a:clrScheme>
    <a:fontScheme name="LPS_template">
      <a:majorFont>
        <a:latin typeface="Arial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lnDef>
  </a:objectDefaults>
  <a:extraClrSchemeLst>
    <a:extraClrScheme>
      <a:clrScheme name="LPS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PS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PS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PS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PS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PS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PS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PS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PS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PS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PS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PS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Macintosh HD:Users:verity:Documents:LPS logos final work:LPS_template.pot</Template>
  <TotalTime>4530</TotalTime>
  <Words>669</Words>
  <Application>Microsoft Office PowerPoint</Application>
  <PresentationFormat>On-screen Show (4:3)</PresentationFormat>
  <Paragraphs>196</Paragraphs>
  <Slides>37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LPS_template</vt:lpstr>
      <vt:lpstr>Northern Ireland Residential Property Price Index (NI RPPI)   Mr Alan Bronte Dr David Marshall (NISRA) Ms Ciara Cunningham   23 May 2012</vt:lpstr>
      <vt:lpstr>Outline</vt:lpstr>
      <vt:lpstr>(a) Why have we created a NI RPPI</vt:lpstr>
      <vt:lpstr>(a) Why have we created a NI RPPI</vt:lpstr>
      <vt:lpstr>(b) Data behind NI RPPI</vt:lpstr>
      <vt:lpstr>(b) Data behind NI RPPI</vt:lpstr>
      <vt:lpstr>Slide 7</vt:lpstr>
      <vt:lpstr>(c) Methodology NI RPPI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(c) Methodology NI RPPI</vt:lpstr>
      <vt:lpstr>(c) Methodology NI RPPI</vt:lpstr>
      <vt:lpstr>(c) Price of a Typical Property</vt:lpstr>
      <vt:lpstr>Slide 20</vt:lpstr>
      <vt:lpstr>Slide 21</vt:lpstr>
      <vt:lpstr>(c) Price of a Typical Property</vt:lpstr>
      <vt:lpstr>Slide 23</vt:lpstr>
      <vt:lpstr>(c) Price of a Typical Property</vt:lpstr>
      <vt:lpstr>Slide 25</vt:lpstr>
      <vt:lpstr>(d) Results Quarter 1 2012 - Summary </vt:lpstr>
      <vt:lpstr>Sales Volumes</vt:lpstr>
      <vt:lpstr>(d) Price of a Typical Property</vt:lpstr>
      <vt:lpstr>Slide 29</vt:lpstr>
      <vt:lpstr>Slide 30</vt:lpstr>
      <vt:lpstr>(d) NI RPPI Q1 2012 – By Type</vt:lpstr>
      <vt:lpstr>Slide 32</vt:lpstr>
      <vt:lpstr>Regions within Northern Ireland</vt:lpstr>
      <vt:lpstr>Regions within Northern Ireland</vt:lpstr>
      <vt:lpstr>Regions within Northern Ireland</vt:lpstr>
      <vt:lpstr>Slide 36</vt:lpstr>
      <vt:lpstr>Web addresses:  http://www.dfpni.gov.uk/lps/index/about-lps/publications/statistics-and-research-publications.htm   http://www.nisra.gov.uk/HousePriceIndex/hpi.html</vt:lpstr>
    </vt:vector>
  </TitlesOfParts>
  <Company>؏ ،榜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demo demo</dc:creator>
  <cp:lastModifiedBy>Ciara Cunningham</cp:lastModifiedBy>
  <cp:revision>148</cp:revision>
  <dcterms:created xsi:type="dcterms:W3CDTF">2007-05-03T14:38:00Z</dcterms:created>
  <dcterms:modified xsi:type="dcterms:W3CDTF">2012-06-12T14:02:48Z</dcterms:modified>
</cp:coreProperties>
</file>